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algn="r" rtl="0" eaLnBrk="0" fontAlgn="base" hangingPunct="0">
      <a:spcBef>
        <a:spcPct val="0"/>
      </a:spcBef>
      <a:spcAft>
        <a:spcPct val="0"/>
      </a:spcAft>
      <a:defRPr sz="2400" kern="1200">
        <a:solidFill>
          <a:schemeClr val="tx1"/>
        </a:solidFill>
        <a:latin typeface="Times" charset="0"/>
        <a:ea typeface="+mn-ea"/>
        <a:cs typeface="+mn-cs"/>
      </a:defRPr>
    </a:lvl1pPr>
    <a:lvl2pPr marL="457200" algn="r" rtl="0" eaLnBrk="0" fontAlgn="base" hangingPunct="0">
      <a:spcBef>
        <a:spcPct val="0"/>
      </a:spcBef>
      <a:spcAft>
        <a:spcPct val="0"/>
      </a:spcAft>
      <a:defRPr sz="2400" kern="1200">
        <a:solidFill>
          <a:schemeClr val="tx1"/>
        </a:solidFill>
        <a:latin typeface="Times" charset="0"/>
        <a:ea typeface="+mn-ea"/>
        <a:cs typeface="+mn-cs"/>
      </a:defRPr>
    </a:lvl2pPr>
    <a:lvl3pPr marL="914400" algn="r" rtl="0" eaLnBrk="0" fontAlgn="base" hangingPunct="0">
      <a:spcBef>
        <a:spcPct val="0"/>
      </a:spcBef>
      <a:spcAft>
        <a:spcPct val="0"/>
      </a:spcAft>
      <a:defRPr sz="2400" kern="1200">
        <a:solidFill>
          <a:schemeClr val="tx1"/>
        </a:solidFill>
        <a:latin typeface="Times" charset="0"/>
        <a:ea typeface="+mn-ea"/>
        <a:cs typeface="+mn-cs"/>
      </a:defRPr>
    </a:lvl3pPr>
    <a:lvl4pPr marL="1371600" algn="r" rtl="0" eaLnBrk="0" fontAlgn="base" hangingPunct="0">
      <a:spcBef>
        <a:spcPct val="0"/>
      </a:spcBef>
      <a:spcAft>
        <a:spcPct val="0"/>
      </a:spcAft>
      <a:defRPr sz="2400" kern="1200">
        <a:solidFill>
          <a:schemeClr val="tx1"/>
        </a:solidFill>
        <a:latin typeface="Times" charset="0"/>
        <a:ea typeface="+mn-ea"/>
        <a:cs typeface="+mn-cs"/>
      </a:defRPr>
    </a:lvl4pPr>
    <a:lvl5pPr marL="1828800" algn="r"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914400" rtl="0" eaLnBrk="1" latinLnBrk="0" hangingPunct="1">
      <a:defRPr sz="2400" kern="1200">
        <a:solidFill>
          <a:schemeClr val="tx1"/>
        </a:solidFill>
        <a:latin typeface="Times" charset="0"/>
        <a:ea typeface="+mn-ea"/>
        <a:cs typeface="+mn-cs"/>
      </a:defRPr>
    </a:lvl6pPr>
    <a:lvl7pPr marL="2743200" algn="l" defTabSz="914400" rtl="0" eaLnBrk="1" latinLnBrk="0" hangingPunct="1">
      <a:defRPr sz="2400" kern="1200">
        <a:solidFill>
          <a:schemeClr val="tx1"/>
        </a:solidFill>
        <a:latin typeface="Times" charset="0"/>
        <a:ea typeface="+mn-ea"/>
        <a:cs typeface="+mn-cs"/>
      </a:defRPr>
    </a:lvl7pPr>
    <a:lvl8pPr marL="3200400" algn="l" defTabSz="914400" rtl="0" eaLnBrk="1" latinLnBrk="0" hangingPunct="1">
      <a:defRPr sz="2400" kern="1200">
        <a:solidFill>
          <a:schemeClr val="tx1"/>
        </a:solidFill>
        <a:latin typeface="Times" charset="0"/>
        <a:ea typeface="+mn-ea"/>
        <a:cs typeface="+mn-cs"/>
      </a:defRPr>
    </a:lvl8pPr>
    <a:lvl9pPr marL="3657600" algn="l" defTabSz="9144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4727"/>
    <a:srgbClr val="52472B"/>
    <a:srgbClr val="CAC7A7"/>
    <a:srgbClr val="C8102E"/>
    <a:srgbClr val="4C452B"/>
    <a:srgbClr val="FFFFFF"/>
    <a:srgbClr val="D2D0CA"/>
    <a:srgbClr val="B3153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048" autoAdjust="0"/>
    <p:restoredTop sz="90093" autoAdjust="0"/>
  </p:normalViewPr>
  <p:slideViewPr>
    <p:cSldViewPr>
      <p:cViewPr>
        <p:scale>
          <a:sx n="33" d="100"/>
          <a:sy n="33" d="100"/>
        </p:scale>
        <p:origin x="882" y="-2106"/>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jpe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5AAAF3-7418-4388-9862-BA0E0F547007}" type="datetimeFigureOut">
              <a:rPr lang="en-US" smtClean="0"/>
              <a:t>4/19/2017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38A2A3-DB35-4E6A-899D-39304F511404}" type="slidenum">
              <a:rPr lang="en-US" smtClean="0"/>
              <a:t>‹#›</a:t>
            </a:fld>
            <a:endParaRPr lang="en-US"/>
          </a:p>
        </p:txBody>
      </p:sp>
    </p:spTree>
    <p:extLst>
      <p:ext uri="{BB962C8B-B14F-4D97-AF65-F5344CB8AC3E}">
        <p14:creationId xmlns:p14="http://schemas.microsoft.com/office/powerpoint/2010/main" val="1146740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638A2A3-DB35-4E6A-899D-39304F511404}" type="slidenum">
              <a:rPr lang="en-US" smtClean="0"/>
              <a:t>1</a:t>
            </a:fld>
            <a:endParaRPr lang="en-US"/>
          </a:p>
        </p:txBody>
      </p:sp>
    </p:spTree>
    <p:extLst>
      <p:ext uri="{BB962C8B-B14F-4D97-AF65-F5344CB8AC3E}">
        <p14:creationId xmlns:p14="http://schemas.microsoft.com/office/powerpoint/2010/main" val="4013044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6583363" y="18653125"/>
            <a:ext cx="30724475" cy="841375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38" y="1317625"/>
            <a:ext cx="9875837" cy="280876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2193925" y="1317625"/>
            <a:ext cx="29475113" cy="280876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2193925" y="7680325"/>
            <a:ext cx="39503350" cy="217249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2193925"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7"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7"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3"/>
            <a:ext cx="26335037" cy="2720975"/>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7" cy="1975008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602663" y="25763538"/>
            <a:ext cx="26335037" cy="386238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7"/>
          <p:cNvSpPr>
            <a:spLocks noChangeArrowheads="1"/>
          </p:cNvSpPr>
          <p:nvPr userDrawn="1"/>
        </p:nvSpPr>
        <p:spPr bwMode="auto">
          <a:xfrm>
            <a:off x="0" y="0"/>
            <a:ext cx="43891200" cy="3581400"/>
          </a:xfrm>
          <a:prstGeom prst="rect">
            <a:avLst/>
          </a:prstGeom>
          <a:solidFill>
            <a:srgbClr val="C8102E"/>
          </a:solidFill>
          <a:ln w="9525">
            <a:noFill/>
            <a:miter lim="800000"/>
            <a:headEnd/>
            <a:tailEnd/>
          </a:ln>
          <a:effectLst/>
        </p:spPr>
        <p:txBody>
          <a:bodyPr wrap="none" anchor="ctr"/>
          <a:lstStyle/>
          <a:p>
            <a:pPr algn="ctr"/>
            <a:endParaRPr lang="en-US"/>
          </a:p>
        </p:txBody>
      </p:sp>
      <p:sp>
        <p:nvSpPr>
          <p:cNvPr id="1032" name="Rectangle 8"/>
          <p:cNvSpPr>
            <a:spLocks noChangeArrowheads="1"/>
          </p:cNvSpPr>
          <p:nvPr userDrawn="1"/>
        </p:nvSpPr>
        <p:spPr bwMode="auto">
          <a:xfrm>
            <a:off x="0" y="31470600"/>
            <a:ext cx="43891200" cy="1447800"/>
          </a:xfrm>
          <a:prstGeom prst="rect">
            <a:avLst/>
          </a:prstGeom>
          <a:solidFill>
            <a:srgbClr val="C8102E"/>
          </a:solidFill>
          <a:ln w="9525">
            <a:noFill/>
            <a:miter lim="800000"/>
            <a:headEnd/>
            <a:tailEnd/>
          </a:ln>
          <a:effectLst/>
        </p:spPr>
        <p:txBody>
          <a:bodyPr wrap="none" anchor="ctr"/>
          <a:lstStyle/>
          <a:p>
            <a:endParaRPr lang="en-US"/>
          </a:p>
        </p:txBody>
      </p:sp>
      <p:sp>
        <p:nvSpPr>
          <p:cNvPr id="1033" name="Rectangle 9"/>
          <p:cNvSpPr>
            <a:spLocks noChangeArrowheads="1"/>
          </p:cNvSpPr>
          <p:nvPr userDrawn="1"/>
        </p:nvSpPr>
        <p:spPr bwMode="auto">
          <a:xfrm>
            <a:off x="0" y="3581400"/>
            <a:ext cx="43891200" cy="1600200"/>
          </a:xfrm>
          <a:prstGeom prst="rect">
            <a:avLst/>
          </a:prstGeom>
          <a:solidFill>
            <a:srgbClr val="CAC7A7"/>
          </a:solidFill>
          <a:ln w="9525">
            <a:noFill/>
            <a:miter lim="800000"/>
            <a:headEnd/>
            <a:tailEnd/>
          </a:ln>
          <a:effectLst/>
        </p:spPr>
        <p:txBody>
          <a:bodyPr wrap="none" anchor="ctr"/>
          <a:lstStyle/>
          <a:p>
            <a:endParaRPr lang="en-US"/>
          </a:p>
        </p:txBody>
      </p:sp>
      <p:pic>
        <p:nvPicPr>
          <p:cNvPr id="6" name="Picture 5"/>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0205" y="470055"/>
            <a:ext cx="16306789" cy="122128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fontAlgn="base">
        <a:spcBef>
          <a:spcPct val="0"/>
        </a:spcBef>
        <a:spcAft>
          <a:spcPct val="0"/>
        </a:spcAft>
        <a:defRPr sz="21100">
          <a:solidFill>
            <a:schemeClr val="tx2"/>
          </a:solidFill>
          <a:latin typeface="+mj-lt"/>
          <a:ea typeface="+mj-ea"/>
          <a:cs typeface="+mj-cs"/>
        </a:defRPr>
      </a:lvl1pPr>
      <a:lvl2pPr algn="ctr" defTabSz="4389438" rtl="0" fontAlgn="base">
        <a:spcBef>
          <a:spcPct val="0"/>
        </a:spcBef>
        <a:spcAft>
          <a:spcPct val="0"/>
        </a:spcAft>
        <a:defRPr sz="21100">
          <a:solidFill>
            <a:schemeClr val="tx2"/>
          </a:solidFill>
          <a:latin typeface="Times" charset="0"/>
        </a:defRPr>
      </a:lvl2pPr>
      <a:lvl3pPr algn="ctr" defTabSz="4389438" rtl="0" fontAlgn="base">
        <a:spcBef>
          <a:spcPct val="0"/>
        </a:spcBef>
        <a:spcAft>
          <a:spcPct val="0"/>
        </a:spcAft>
        <a:defRPr sz="21100">
          <a:solidFill>
            <a:schemeClr val="tx2"/>
          </a:solidFill>
          <a:latin typeface="Times" charset="0"/>
        </a:defRPr>
      </a:lvl3pPr>
      <a:lvl4pPr algn="ctr" defTabSz="4389438" rtl="0" fontAlgn="base">
        <a:spcBef>
          <a:spcPct val="0"/>
        </a:spcBef>
        <a:spcAft>
          <a:spcPct val="0"/>
        </a:spcAft>
        <a:defRPr sz="21100">
          <a:solidFill>
            <a:schemeClr val="tx2"/>
          </a:solidFill>
          <a:latin typeface="Times" charset="0"/>
        </a:defRPr>
      </a:lvl4pPr>
      <a:lvl5pPr algn="ctr" defTabSz="4389438" rtl="0" fontAlgn="base">
        <a:spcBef>
          <a:spcPct val="0"/>
        </a:spcBef>
        <a:spcAft>
          <a:spcPct val="0"/>
        </a:spcAft>
        <a:defRPr sz="21100">
          <a:solidFill>
            <a:schemeClr val="tx2"/>
          </a:solidFill>
          <a:latin typeface="Times" charset="0"/>
        </a:defRPr>
      </a:lvl5pPr>
      <a:lvl6pPr marL="457200" algn="ctr" defTabSz="4389438" rtl="0" fontAlgn="base">
        <a:spcBef>
          <a:spcPct val="0"/>
        </a:spcBef>
        <a:spcAft>
          <a:spcPct val="0"/>
        </a:spcAft>
        <a:defRPr sz="21100">
          <a:solidFill>
            <a:schemeClr val="tx2"/>
          </a:solidFill>
          <a:latin typeface="Times" charset="0"/>
        </a:defRPr>
      </a:lvl6pPr>
      <a:lvl7pPr marL="914400" algn="ctr" defTabSz="4389438" rtl="0" fontAlgn="base">
        <a:spcBef>
          <a:spcPct val="0"/>
        </a:spcBef>
        <a:spcAft>
          <a:spcPct val="0"/>
        </a:spcAft>
        <a:defRPr sz="21100">
          <a:solidFill>
            <a:schemeClr val="tx2"/>
          </a:solidFill>
          <a:latin typeface="Times" charset="0"/>
        </a:defRPr>
      </a:lvl7pPr>
      <a:lvl8pPr marL="1371600" algn="ctr" defTabSz="4389438" rtl="0" fontAlgn="base">
        <a:spcBef>
          <a:spcPct val="0"/>
        </a:spcBef>
        <a:spcAft>
          <a:spcPct val="0"/>
        </a:spcAft>
        <a:defRPr sz="21100">
          <a:solidFill>
            <a:schemeClr val="tx2"/>
          </a:solidFill>
          <a:latin typeface="Times" charset="0"/>
        </a:defRPr>
      </a:lvl8pPr>
      <a:lvl9pPr marL="1828800" algn="ctr" defTabSz="4389438" rtl="0" fontAlgn="base">
        <a:spcBef>
          <a:spcPct val="0"/>
        </a:spcBef>
        <a:spcAft>
          <a:spcPct val="0"/>
        </a:spcAft>
        <a:defRPr sz="21100">
          <a:solidFill>
            <a:schemeClr val="tx2"/>
          </a:solidFill>
          <a:latin typeface="Times" charset="0"/>
        </a:defRPr>
      </a:lvl9pPr>
    </p:titleStyle>
    <p:bodyStyle>
      <a:lvl1pPr marL="1646238" indent="-1646238" algn="l" defTabSz="4389438" rtl="0" fontAlgn="base">
        <a:spcBef>
          <a:spcPct val="20000"/>
        </a:spcBef>
        <a:spcAft>
          <a:spcPct val="0"/>
        </a:spcAft>
        <a:buChar char="•"/>
        <a:defRPr sz="15400">
          <a:solidFill>
            <a:schemeClr val="tx1"/>
          </a:solidFill>
          <a:latin typeface="+mn-lt"/>
          <a:ea typeface="+mn-ea"/>
          <a:cs typeface="+mn-cs"/>
        </a:defRPr>
      </a:lvl1pPr>
      <a:lvl2pPr marL="3565525" indent="-1371600" algn="l" defTabSz="4389438" rtl="0" fontAlgn="base">
        <a:spcBef>
          <a:spcPct val="20000"/>
        </a:spcBef>
        <a:spcAft>
          <a:spcPct val="0"/>
        </a:spcAft>
        <a:buChar char="–"/>
        <a:defRPr sz="13400">
          <a:solidFill>
            <a:schemeClr val="tx1"/>
          </a:solidFill>
          <a:latin typeface="+mn-lt"/>
        </a:defRPr>
      </a:lvl2pPr>
      <a:lvl3pPr marL="5486400" indent="-1096963" algn="l" defTabSz="4389438" rtl="0" fontAlgn="base">
        <a:spcBef>
          <a:spcPct val="20000"/>
        </a:spcBef>
        <a:spcAft>
          <a:spcPct val="0"/>
        </a:spcAft>
        <a:buChar char="•"/>
        <a:defRPr sz="11500">
          <a:solidFill>
            <a:schemeClr val="tx1"/>
          </a:solidFill>
          <a:latin typeface="+mn-lt"/>
        </a:defRPr>
      </a:lvl3pPr>
      <a:lvl4pPr marL="7680325" indent="-1096963" algn="l" defTabSz="4389438" rtl="0" fontAlgn="base">
        <a:spcBef>
          <a:spcPct val="20000"/>
        </a:spcBef>
        <a:spcAft>
          <a:spcPct val="0"/>
        </a:spcAft>
        <a:buChar char="–"/>
        <a:defRPr sz="9600">
          <a:solidFill>
            <a:schemeClr val="tx1"/>
          </a:solidFill>
          <a:latin typeface="+mn-lt"/>
        </a:defRPr>
      </a:lvl4pPr>
      <a:lvl5pPr marL="9875838" indent="-1096963" algn="l" defTabSz="4389438" rtl="0" fontAlgn="base">
        <a:spcBef>
          <a:spcPct val="20000"/>
        </a:spcBef>
        <a:spcAft>
          <a:spcPct val="0"/>
        </a:spcAft>
        <a:buChar char="»"/>
        <a:defRPr sz="9600">
          <a:solidFill>
            <a:schemeClr val="tx1"/>
          </a:solidFill>
          <a:latin typeface="+mn-lt"/>
        </a:defRPr>
      </a:lvl5pPr>
      <a:lvl6pPr marL="10333038" indent="-1096963" algn="l" defTabSz="4389438" rtl="0" fontAlgn="base">
        <a:spcBef>
          <a:spcPct val="20000"/>
        </a:spcBef>
        <a:spcAft>
          <a:spcPct val="0"/>
        </a:spcAft>
        <a:buChar char="»"/>
        <a:defRPr sz="9600">
          <a:solidFill>
            <a:schemeClr val="tx1"/>
          </a:solidFill>
          <a:latin typeface="+mn-lt"/>
        </a:defRPr>
      </a:lvl6pPr>
      <a:lvl7pPr marL="10790238" indent="-1096963" algn="l" defTabSz="4389438" rtl="0" fontAlgn="base">
        <a:spcBef>
          <a:spcPct val="20000"/>
        </a:spcBef>
        <a:spcAft>
          <a:spcPct val="0"/>
        </a:spcAft>
        <a:buChar char="»"/>
        <a:defRPr sz="9600">
          <a:solidFill>
            <a:schemeClr val="tx1"/>
          </a:solidFill>
          <a:latin typeface="+mn-lt"/>
        </a:defRPr>
      </a:lvl7pPr>
      <a:lvl8pPr marL="11247438" indent="-1096963" algn="l" defTabSz="4389438" rtl="0" fontAlgn="base">
        <a:spcBef>
          <a:spcPct val="20000"/>
        </a:spcBef>
        <a:spcAft>
          <a:spcPct val="0"/>
        </a:spcAft>
        <a:buChar char="»"/>
        <a:defRPr sz="9600">
          <a:solidFill>
            <a:schemeClr val="tx1"/>
          </a:solidFill>
          <a:latin typeface="+mn-lt"/>
        </a:defRPr>
      </a:lvl8pPr>
      <a:lvl9pPr marL="11704638" indent="-1096963" algn="l" defTabSz="4389438" rtl="0" fontAlgn="base">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9" name="Text Box 11"/>
          <p:cNvSpPr txBox="1">
            <a:spLocks noChangeArrowheads="1"/>
          </p:cNvSpPr>
          <p:nvPr/>
        </p:nvSpPr>
        <p:spPr bwMode="auto">
          <a:xfrm>
            <a:off x="1524000" y="1935163"/>
            <a:ext cx="22908835" cy="1200329"/>
          </a:xfrm>
          <a:prstGeom prst="rect">
            <a:avLst/>
          </a:prstGeom>
          <a:noFill/>
          <a:ln w="9525">
            <a:noFill/>
            <a:miter lim="800000"/>
            <a:headEnd/>
            <a:tailEnd/>
          </a:ln>
          <a:effectLst/>
        </p:spPr>
        <p:txBody>
          <a:bodyPr wrap="none">
            <a:spAutoFit/>
          </a:bodyPr>
          <a:lstStyle/>
          <a:p>
            <a:pPr algn="l"/>
            <a:r>
              <a:rPr lang="en-US" sz="7200" b="1" dirty="0">
                <a:solidFill>
                  <a:srgbClr val="FFFFFF"/>
                </a:solidFill>
                <a:latin typeface="Arial" charset="0"/>
              </a:rPr>
              <a:t>Department of Electrical and Computer Engineering</a:t>
            </a:r>
          </a:p>
        </p:txBody>
      </p:sp>
      <p:sp>
        <p:nvSpPr>
          <p:cNvPr id="2060" name="Text Box 12"/>
          <p:cNvSpPr txBox="1">
            <a:spLocks noChangeArrowheads="1"/>
          </p:cNvSpPr>
          <p:nvPr/>
        </p:nvSpPr>
        <p:spPr bwMode="auto">
          <a:xfrm>
            <a:off x="23241000" y="1660525"/>
            <a:ext cx="19202400" cy="1311275"/>
          </a:xfrm>
          <a:prstGeom prst="rect">
            <a:avLst/>
          </a:prstGeom>
          <a:noFill/>
          <a:ln w="9525">
            <a:noFill/>
            <a:miter lim="800000"/>
            <a:headEnd/>
            <a:tailEnd/>
          </a:ln>
          <a:effectLst/>
        </p:spPr>
        <p:txBody>
          <a:bodyPr>
            <a:spAutoFit/>
          </a:bodyPr>
          <a:lstStyle/>
          <a:p>
            <a:pPr marL="228600" lvl="2">
              <a:lnSpc>
                <a:spcPct val="75000"/>
              </a:lnSpc>
              <a:spcBef>
                <a:spcPct val="50000"/>
              </a:spcBef>
            </a:pPr>
            <a:r>
              <a:rPr lang="en-US" sz="4000" dirty="0">
                <a:solidFill>
                  <a:schemeClr val="bg1"/>
                </a:solidFill>
                <a:latin typeface="Arial" charset="0"/>
              </a:rPr>
              <a:t>Freshman Research Initiative Symposium</a:t>
            </a:r>
          </a:p>
          <a:p>
            <a:pPr marL="228600" lvl="2">
              <a:lnSpc>
                <a:spcPct val="75000"/>
              </a:lnSpc>
              <a:spcBef>
                <a:spcPct val="50000"/>
              </a:spcBef>
            </a:pPr>
            <a:r>
              <a:rPr lang="en-US" sz="4000" dirty="0">
                <a:solidFill>
                  <a:schemeClr val="bg1"/>
                </a:solidFill>
                <a:latin typeface="Arial" charset="0"/>
              </a:rPr>
              <a:t>April 24</a:t>
            </a:r>
            <a:r>
              <a:rPr lang="en-US" sz="4000" baseline="30000" dirty="0">
                <a:solidFill>
                  <a:schemeClr val="bg1"/>
                </a:solidFill>
                <a:latin typeface="Arial" charset="0"/>
              </a:rPr>
              <a:t>th</a:t>
            </a:r>
            <a:r>
              <a:rPr lang="en-US" sz="4000" dirty="0">
                <a:solidFill>
                  <a:schemeClr val="bg1"/>
                </a:solidFill>
                <a:latin typeface="Arial" charset="0"/>
              </a:rPr>
              <a:t>, 2017</a:t>
            </a:r>
          </a:p>
        </p:txBody>
      </p:sp>
      <p:sp>
        <p:nvSpPr>
          <p:cNvPr id="2061" name="Text Box 13"/>
          <p:cNvSpPr txBox="1">
            <a:spLocks noChangeArrowheads="1"/>
          </p:cNvSpPr>
          <p:nvPr/>
        </p:nvSpPr>
        <p:spPr bwMode="auto">
          <a:xfrm>
            <a:off x="1600200" y="3810000"/>
            <a:ext cx="39014400" cy="1006475"/>
          </a:xfrm>
          <a:prstGeom prst="rect">
            <a:avLst/>
          </a:prstGeom>
          <a:noFill/>
          <a:ln w="9525">
            <a:noFill/>
            <a:miter lim="800000"/>
            <a:headEnd/>
            <a:tailEnd/>
          </a:ln>
          <a:effectLst/>
        </p:spPr>
        <p:txBody>
          <a:bodyPr>
            <a:spAutoFit/>
          </a:bodyPr>
          <a:lstStyle/>
          <a:p>
            <a:pPr algn="l">
              <a:spcBef>
                <a:spcPct val="50000"/>
              </a:spcBef>
            </a:pPr>
            <a:r>
              <a:rPr lang="en-US" sz="6000" dirty="0">
                <a:solidFill>
                  <a:srgbClr val="524727"/>
                </a:solidFill>
                <a:latin typeface="Arial" charset="0"/>
              </a:rPr>
              <a:t>Jason Cheng, Zack Higgs, Harel Cohen </a:t>
            </a:r>
          </a:p>
        </p:txBody>
      </p:sp>
      <p:sp>
        <p:nvSpPr>
          <p:cNvPr id="2062" name="Text Box 14"/>
          <p:cNvSpPr txBox="1">
            <a:spLocks noChangeArrowheads="1"/>
          </p:cNvSpPr>
          <p:nvPr/>
        </p:nvSpPr>
        <p:spPr bwMode="auto">
          <a:xfrm>
            <a:off x="1447800" y="32003999"/>
            <a:ext cx="29641800" cy="507831"/>
          </a:xfrm>
          <a:prstGeom prst="rect">
            <a:avLst/>
          </a:prstGeom>
          <a:noFill/>
          <a:ln w="9525">
            <a:noFill/>
            <a:miter lim="800000"/>
            <a:headEnd/>
            <a:tailEnd/>
          </a:ln>
          <a:effectLst/>
        </p:spPr>
        <p:txBody>
          <a:bodyPr wrap="square">
            <a:spAutoFit/>
          </a:bodyPr>
          <a:lstStyle/>
          <a:p>
            <a:pPr algn="l">
              <a:lnSpc>
                <a:spcPct val="75000"/>
              </a:lnSpc>
              <a:spcBef>
                <a:spcPct val="50000"/>
              </a:spcBef>
            </a:pPr>
            <a:r>
              <a:rPr lang="en-US" sz="3600" dirty="0">
                <a:solidFill>
                  <a:schemeClr val="bg1"/>
                </a:solidFill>
                <a:latin typeface="Arial" charset="0"/>
              </a:rPr>
              <a:t>We would like to thank: The Electronics and Technology Group at Iowa State University and the Howard Hughes Medical Institute </a:t>
            </a:r>
          </a:p>
        </p:txBody>
      </p:sp>
      <p:sp>
        <p:nvSpPr>
          <p:cNvPr id="2064" name="Text Box 16"/>
          <p:cNvSpPr txBox="1">
            <a:spLocks noChangeArrowheads="1"/>
          </p:cNvSpPr>
          <p:nvPr/>
        </p:nvSpPr>
        <p:spPr bwMode="auto">
          <a:xfrm>
            <a:off x="1597025" y="5692775"/>
            <a:ext cx="32013892" cy="1323439"/>
          </a:xfrm>
          <a:prstGeom prst="rect">
            <a:avLst/>
          </a:prstGeom>
          <a:noFill/>
          <a:ln w="9525">
            <a:noFill/>
            <a:miter lim="800000"/>
            <a:headEnd/>
            <a:tailEnd/>
          </a:ln>
          <a:effectLst/>
        </p:spPr>
        <p:txBody>
          <a:bodyPr wrap="none">
            <a:spAutoFit/>
          </a:bodyPr>
          <a:lstStyle/>
          <a:p>
            <a:pPr algn="l"/>
            <a:r>
              <a:rPr lang="en-US" sz="8000" b="1" dirty="0">
                <a:latin typeface="Arial" charset="0"/>
              </a:rPr>
              <a:t>Observing Wireless Energy Transfer Using Tesla Coil Technology</a:t>
            </a:r>
          </a:p>
        </p:txBody>
      </p:sp>
      <p:sp>
        <p:nvSpPr>
          <p:cNvPr id="2066" name="Text Box 18"/>
          <p:cNvSpPr txBox="1">
            <a:spLocks noChangeArrowheads="1"/>
          </p:cNvSpPr>
          <p:nvPr/>
        </p:nvSpPr>
        <p:spPr bwMode="auto">
          <a:xfrm>
            <a:off x="1597025" y="19685674"/>
            <a:ext cx="8229600" cy="1323439"/>
          </a:xfrm>
          <a:prstGeom prst="rect">
            <a:avLst/>
          </a:prstGeom>
          <a:noFill/>
          <a:ln w="9525">
            <a:noFill/>
            <a:miter lim="800000"/>
            <a:headEnd/>
            <a:tailEnd/>
          </a:ln>
          <a:effectLst/>
        </p:spPr>
        <p:txBody>
          <a:bodyPr>
            <a:spAutoFit/>
          </a:bodyPr>
          <a:lstStyle/>
          <a:p>
            <a:pPr algn="l">
              <a:spcBef>
                <a:spcPct val="50000"/>
              </a:spcBef>
            </a:pPr>
            <a:r>
              <a:rPr lang="en-US" sz="8000" dirty="0"/>
              <a:t>Results</a:t>
            </a:r>
          </a:p>
        </p:txBody>
      </p:sp>
      <p:sp>
        <p:nvSpPr>
          <p:cNvPr id="4" name="TextBox 3"/>
          <p:cNvSpPr txBox="1"/>
          <p:nvPr/>
        </p:nvSpPr>
        <p:spPr>
          <a:xfrm>
            <a:off x="1543050" y="7892513"/>
            <a:ext cx="8229600" cy="1323439"/>
          </a:xfrm>
          <a:prstGeom prst="rect">
            <a:avLst/>
          </a:prstGeom>
          <a:noFill/>
        </p:spPr>
        <p:txBody>
          <a:bodyPr wrap="square" rtlCol="0">
            <a:spAutoFit/>
          </a:bodyPr>
          <a:lstStyle/>
          <a:p>
            <a:pPr algn="l"/>
            <a:r>
              <a:rPr lang="en-US" sz="8000" dirty="0"/>
              <a:t>Abstract</a:t>
            </a:r>
          </a:p>
        </p:txBody>
      </p:sp>
      <p:sp>
        <p:nvSpPr>
          <p:cNvPr id="5" name="TextBox 4"/>
          <p:cNvSpPr txBox="1"/>
          <p:nvPr/>
        </p:nvSpPr>
        <p:spPr>
          <a:xfrm>
            <a:off x="13487400" y="7892513"/>
            <a:ext cx="6553200" cy="1323439"/>
          </a:xfrm>
          <a:prstGeom prst="rect">
            <a:avLst/>
          </a:prstGeom>
          <a:noFill/>
        </p:spPr>
        <p:txBody>
          <a:bodyPr wrap="square" rtlCol="0">
            <a:spAutoFit/>
          </a:bodyPr>
          <a:lstStyle/>
          <a:p>
            <a:pPr algn="l"/>
            <a:r>
              <a:rPr lang="en-US" sz="8000" dirty="0"/>
              <a:t>Methods</a:t>
            </a:r>
          </a:p>
        </p:txBody>
      </p:sp>
      <p:sp>
        <p:nvSpPr>
          <p:cNvPr id="6" name="TextBox 5"/>
          <p:cNvSpPr txBox="1"/>
          <p:nvPr/>
        </p:nvSpPr>
        <p:spPr>
          <a:xfrm>
            <a:off x="19753933" y="19772830"/>
            <a:ext cx="5943600" cy="1323439"/>
          </a:xfrm>
          <a:prstGeom prst="rect">
            <a:avLst/>
          </a:prstGeom>
          <a:noFill/>
        </p:spPr>
        <p:txBody>
          <a:bodyPr wrap="square" rtlCol="0">
            <a:spAutoFit/>
          </a:bodyPr>
          <a:lstStyle/>
          <a:p>
            <a:pPr algn="l"/>
            <a:r>
              <a:rPr lang="en-US" sz="8000" dirty="0"/>
              <a:t>Conclusions</a:t>
            </a:r>
          </a:p>
        </p:txBody>
      </p:sp>
      <p:sp>
        <p:nvSpPr>
          <p:cNvPr id="8" name="TextBox 7"/>
          <p:cNvSpPr txBox="1"/>
          <p:nvPr/>
        </p:nvSpPr>
        <p:spPr>
          <a:xfrm>
            <a:off x="9388475" y="28308728"/>
            <a:ext cx="5257800" cy="1323439"/>
          </a:xfrm>
          <a:prstGeom prst="rect">
            <a:avLst/>
          </a:prstGeom>
          <a:noFill/>
        </p:spPr>
        <p:txBody>
          <a:bodyPr wrap="square" rtlCol="0">
            <a:spAutoFit/>
          </a:bodyPr>
          <a:lstStyle/>
          <a:p>
            <a:pPr algn="l"/>
            <a:r>
              <a:rPr lang="en-US" sz="8000" dirty="0"/>
              <a:t>Citation</a:t>
            </a:r>
          </a:p>
        </p:txBody>
      </p:sp>
      <p:sp>
        <p:nvSpPr>
          <p:cNvPr id="9" name="TextBox 8"/>
          <p:cNvSpPr txBox="1"/>
          <p:nvPr/>
        </p:nvSpPr>
        <p:spPr>
          <a:xfrm>
            <a:off x="9388475" y="29631928"/>
            <a:ext cx="22094458" cy="1938992"/>
          </a:xfrm>
          <a:prstGeom prst="rect">
            <a:avLst/>
          </a:prstGeom>
          <a:noFill/>
        </p:spPr>
        <p:txBody>
          <a:bodyPr wrap="square" rtlCol="0">
            <a:spAutoFit/>
          </a:bodyPr>
          <a:lstStyle/>
          <a:p>
            <a:pPr algn="l"/>
            <a:r>
              <a:rPr lang="en-US" sz="4000" dirty="0"/>
              <a:t>S, Mehdi . "Music, Magic and Mayhem with Tesla Coil." </a:t>
            </a:r>
            <a:r>
              <a:rPr lang="en-US" sz="4000" dirty="0" err="1"/>
              <a:t>ElectroBoom</a:t>
            </a:r>
            <a:r>
              <a:rPr lang="en-US" sz="4000" dirty="0"/>
              <a:t>. May 26, 2015. Accessed April 09, </a:t>
            </a:r>
          </a:p>
          <a:p>
            <a:pPr algn="l"/>
            <a:r>
              <a:rPr lang="en-US" sz="4000" dirty="0"/>
              <a:t>        2017. http://www.electroboom.com/?p=575.</a:t>
            </a:r>
          </a:p>
          <a:p>
            <a:pPr algn="l"/>
            <a:endParaRPr lang="en-US" sz="4000" dirty="0"/>
          </a:p>
        </p:txBody>
      </p:sp>
      <p:sp>
        <p:nvSpPr>
          <p:cNvPr id="10" name="TextBox 9"/>
          <p:cNvSpPr txBox="1"/>
          <p:nvPr/>
        </p:nvSpPr>
        <p:spPr>
          <a:xfrm>
            <a:off x="1597025" y="9481601"/>
            <a:ext cx="11507219" cy="9941183"/>
          </a:xfrm>
          <a:prstGeom prst="rect">
            <a:avLst/>
          </a:prstGeom>
          <a:noFill/>
        </p:spPr>
        <p:txBody>
          <a:bodyPr wrap="square" rtlCol="0">
            <a:spAutoFit/>
          </a:bodyPr>
          <a:lstStyle/>
          <a:p>
            <a:pPr algn="l"/>
            <a:r>
              <a:rPr lang="en-US" sz="4000" dirty="0"/>
              <a:t>This project has a focus of research and learning  about generating high voltage frequencies and converting high frequency electromagnetic fields into useable energy. In doing this, we are exploring the field of wireless energy transfer, a well known idea recognized around the world, yet not fully explored. By exploring this, we hope to understand how to implement the technology into daily lives of people. To accomplish this, we will study wireless energy through a tesla coil, a device commonly used to generate electromagnetic fields and provide energy. With this research idea, we can create a new way to distribute energy to large areas, power electronics, charge batteries, and make this technology as commonplace in the average home, existing alongside or even replacing wired power transfers. </a:t>
            </a: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93391" y="20093019"/>
            <a:ext cx="10058400" cy="7543800"/>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12300" y="8441718"/>
            <a:ext cx="11689776" cy="9234390"/>
          </a:xfrm>
          <a:prstGeom prst="rect">
            <a:avLst/>
          </a:prstGeom>
        </p:spPr>
      </p:pic>
      <p:sp>
        <p:nvSpPr>
          <p:cNvPr id="16" name="TextBox 15"/>
          <p:cNvSpPr txBox="1"/>
          <p:nvPr/>
        </p:nvSpPr>
        <p:spPr>
          <a:xfrm>
            <a:off x="26136600" y="17766862"/>
            <a:ext cx="10420350" cy="584775"/>
          </a:xfrm>
          <a:prstGeom prst="rect">
            <a:avLst/>
          </a:prstGeom>
          <a:noFill/>
        </p:spPr>
        <p:txBody>
          <a:bodyPr wrap="square" rtlCol="0">
            <a:spAutoFit/>
          </a:bodyPr>
          <a:lstStyle/>
          <a:p>
            <a:pPr algn="l"/>
            <a:r>
              <a:rPr lang="en-US" sz="3200" dirty="0"/>
              <a:t>Figure 1: Custom Schematic drawn for project</a:t>
            </a:r>
          </a:p>
        </p:txBody>
      </p:sp>
      <p:sp>
        <p:nvSpPr>
          <p:cNvPr id="17" name="TextBox 16"/>
          <p:cNvSpPr txBox="1"/>
          <p:nvPr/>
        </p:nvSpPr>
        <p:spPr>
          <a:xfrm>
            <a:off x="13487400" y="9573497"/>
            <a:ext cx="8763000" cy="9941183"/>
          </a:xfrm>
          <a:prstGeom prst="rect">
            <a:avLst/>
          </a:prstGeom>
          <a:noFill/>
        </p:spPr>
        <p:txBody>
          <a:bodyPr wrap="square" rtlCol="0">
            <a:spAutoFit/>
          </a:bodyPr>
          <a:lstStyle/>
          <a:p>
            <a:pPr algn="l"/>
            <a:r>
              <a:rPr lang="en-US" sz="4000" dirty="0"/>
              <a:t>To explore wireless energy transmission, a tunable Tesla Coil was designed and built. We modified an existing coil found on </a:t>
            </a:r>
            <a:r>
              <a:rPr lang="en-US" sz="4000" dirty="0" err="1"/>
              <a:t>ElectroBoom</a:t>
            </a:r>
            <a:r>
              <a:rPr lang="en-US" sz="4000" dirty="0"/>
              <a:t> and drew a schematic to run it (Figure 1). To accomplish the goals we had for tunable signals, we designed a Printed Circuit Board (PCB) that allows for 2 inputs of 12 volts and outputs 12 volts to run the Tesla Coil and a signal to control it (Figure 3). In doing this, we also explored tools such as multimeters, oscilloscopes, and function generators to extend our knowledge on Tesla Coil. We also found and calculated functions such as, resonant frequency, pulse frequency, and duty cycle.</a:t>
            </a:r>
          </a:p>
        </p:txBody>
      </p:sp>
      <p:sp>
        <p:nvSpPr>
          <p:cNvPr id="2" name="TextBox 1"/>
          <p:cNvSpPr txBox="1"/>
          <p:nvPr/>
        </p:nvSpPr>
        <p:spPr>
          <a:xfrm>
            <a:off x="19753933" y="21096269"/>
            <a:ext cx="13770224" cy="7478970"/>
          </a:xfrm>
          <a:prstGeom prst="rect">
            <a:avLst/>
          </a:prstGeom>
          <a:noFill/>
        </p:spPr>
        <p:txBody>
          <a:bodyPr wrap="square" rtlCol="0">
            <a:spAutoFit/>
          </a:bodyPr>
          <a:lstStyle/>
          <a:p>
            <a:pPr algn="l"/>
            <a:r>
              <a:rPr lang="en-US" sz="4000" dirty="0"/>
              <a:t>In this project, we were able to explore the concept of wireless energy by powering objects through a generated electromagnetic field. Any object within this field is able to absorb the energy. For example, a fluorescent light bulb within the field will suddenly turn on due to the energy absorbed by the bulb. In future experiments, the energy will be used to turn on small electronics from a distance and possibly charge batteries. In future applications, we plan to further tune the coil to maximize range and find the relationship between efficiency and range of power transfer. By doing this, we can further explore the relationship and use of the tesla coil. </a:t>
            </a:r>
            <a:br>
              <a:rPr lang="en-US" sz="4000" dirty="0"/>
            </a:br>
            <a:endParaRPr lang="en-US" sz="4000" dirty="0"/>
          </a:p>
        </p:txBody>
      </p:sp>
      <p:sp>
        <p:nvSpPr>
          <p:cNvPr id="3" name="TextBox 2"/>
          <p:cNvSpPr txBox="1"/>
          <p:nvPr/>
        </p:nvSpPr>
        <p:spPr>
          <a:xfrm>
            <a:off x="1597025" y="21096269"/>
            <a:ext cx="7791450" cy="8094524"/>
          </a:xfrm>
          <a:prstGeom prst="rect">
            <a:avLst/>
          </a:prstGeom>
          <a:noFill/>
        </p:spPr>
        <p:txBody>
          <a:bodyPr wrap="square" rtlCol="0">
            <a:spAutoFit/>
          </a:bodyPr>
          <a:lstStyle/>
          <a:p>
            <a:pPr algn="l"/>
            <a:r>
              <a:rPr lang="en-US" sz="4000" dirty="0"/>
              <a:t>In testing and refining the coil, we discovered for maximum efficiency of the tesla coil, the circuit driving the coil must resonate at the same frequency of the coil. We saw the circuit must generate a frequency between 400 to 450 Kilohertz (Figure 2). The resonant frequency of the coil itself is dependent on the many factors, the greatest of which is the toroid. Other factors include distance from the ground, humidity, and outside disturbances.</a:t>
            </a:r>
          </a:p>
        </p:txBody>
      </p:sp>
      <p:sp>
        <p:nvSpPr>
          <p:cNvPr id="12" name="TextBox 11"/>
          <p:cNvSpPr txBox="1"/>
          <p:nvPr/>
        </p:nvSpPr>
        <p:spPr>
          <a:xfrm>
            <a:off x="12895933" y="27629547"/>
            <a:ext cx="6858000" cy="584775"/>
          </a:xfrm>
          <a:prstGeom prst="rect">
            <a:avLst/>
          </a:prstGeom>
          <a:noFill/>
        </p:spPr>
        <p:txBody>
          <a:bodyPr wrap="square" rtlCol="0">
            <a:spAutoFit/>
          </a:bodyPr>
          <a:lstStyle/>
          <a:p>
            <a:pPr algn="l"/>
            <a:r>
              <a:rPr lang="en-US" sz="3200" dirty="0"/>
              <a:t>Figure 2: Frequency and Signal Testing</a:t>
            </a:r>
          </a:p>
        </p:txBody>
      </p:sp>
      <p:pic>
        <p:nvPicPr>
          <p:cNvPr id="21" name="Picture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32802930" y="20770460"/>
            <a:ext cx="10046235" cy="7534676"/>
          </a:xfrm>
          <a:prstGeom prst="rect">
            <a:avLst/>
          </a:prstGeom>
        </p:spPr>
      </p:pic>
      <p:pic>
        <p:nvPicPr>
          <p:cNvPr id="22" name="Picture 21"/>
          <p:cNvPicPr>
            <a:picLocks noChangeAspect="1"/>
          </p:cNvPicPr>
          <p:nvPr/>
        </p:nvPicPr>
        <p:blipFill rotWithShape="1">
          <a:blip r:embed="rId6"/>
          <a:srcRect t="16264"/>
          <a:stretch/>
        </p:blipFill>
        <p:spPr>
          <a:xfrm>
            <a:off x="34096809" y="8482871"/>
            <a:ext cx="9092259" cy="4816716"/>
          </a:xfrm>
          <a:prstGeom prst="rect">
            <a:avLst/>
          </a:prstGeom>
        </p:spPr>
      </p:pic>
      <p:pic>
        <p:nvPicPr>
          <p:cNvPr id="23" name="Picture 22"/>
          <p:cNvPicPr>
            <a:picLocks noChangeAspect="1"/>
          </p:cNvPicPr>
          <p:nvPr/>
        </p:nvPicPr>
        <p:blipFill>
          <a:blip r:embed="rId7"/>
          <a:stretch>
            <a:fillRect/>
          </a:stretch>
        </p:blipFill>
        <p:spPr>
          <a:xfrm>
            <a:off x="34058709" y="13299587"/>
            <a:ext cx="9092259" cy="4767121"/>
          </a:xfrm>
          <a:prstGeom prst="rect">
            <a:avLst/>
          </a:prstGeom>
        </p:spPr>
      </p:pic>
      <p:sp>
        <p:nvSpPr>
          <p:cNvPr id="24" name="TextBox 23"/>
          <p:cNvSpPr txBox="1"/>
          <p:nvPr/>
        </p:nvSpPr>
        <p:spPr>
          <a:xfrm>
            <a:off x="35204400" y="18066708"/>
            <a:ext cx="9054159" cy="584775"/>
          </a:xfrm>
          <a:prstGeom prst="rect">
            <a:avLst/>
          </a:prstGeom>
          <a:noFill/>
        </p:spPr>
        <p:txBody>
          <a:bodyPr wrap="square" rtlCol="0">
            <a:spAutoFit/>
          </a:bodyPr>
          <a:lstStyle/>
          <a:p>
            <a:pPr algn="l"/>
            <a:r>
              <a:rPr lang="en-US" sz="3200" dirty="0"/>
              <a:t>Figure 3: Electrical and Model View of the PCB</a:t>
            </a:r>
          </a:p>
        </p:txBody>
      </p:sp>
      <p:sp>
        <p:nvSpPr>
          <p:cNvPr id="25" name="TextBox 24"/>
          <p:cNvSpPr txBox="1"/>
          <p:nvPr/>
        </p:nvSpPr>
        <p:spPr>
          <a:xfrm>
            <a:off x="37490400" y="29631928"/>
            <a:ext cx="7496577" cy="584775"/>
          </a:xfrm>
          <a:prstGeom prst="rect">
            <a:avLst/>
          </a:prstGeom>
          <a:noFill/>
        </p:spPr>
        <p:txBody>
          <a:bodyPr wrap="square" rtlCol="0">
            <a:spAutoFit/>
          </a:bodyPr>
          <a:lstStyle/>
          <a:p>
            <a:pPr algn="l"/>
            <a:r>
              <a:rPr lang="en-US" sz="3200" dirty="0"/>
              <a:t>Figure 5: The Tesla Coil</a:t>
            </a: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492</TotalTime>
  <Words>601</Words>
  <Application>Microsoft Office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vt:lpstr>
      <vt:lpstr>Blank Presentation</vt:lpstr>
      <vt:lpstr>PowerPoint Presentation</vt:lpstr>
    </vt:vector>
  </TitlesOfParts>
  <Company>ISU Printing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 Louden</dc:creator>
  <cp:lastModifiedBy>Cheng, Jason S</cp:lastModifiedBy>
  <cp:revision>32</cp:revision>
  <cp:lastPrinted>2005-05-04T14:31:29Z</cp:lastPrinted>
  <dcterms:created xsi:type="dcterms:W3CDTF">2016-12-19T17:37:43Z</dcterms:created>
  <dcterms:modified xsi:type="dcterms:W3CDTF">2017-04-19T15:43:30Z</dcterms:modified>
</cp:coreProperties>
</file>

<file path=docProps/thumbnail.jpeg>
</file>